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6" r:id="rId1"/>
  </p:sldMasterIdLst>
  <p:notesMasterIdLst>
    <p:notesMasterId r:id="rId25"/>
  </p:notesMasterIdLst>
  <p:sldIdLst>
    <p:sldId id="256" r:id="rId2"/>
    <p:sldId id="280" r:id="rId3"/>
    <p:sldId id="281" r:id="rId4"/>
    <p:sldId id="282" r:id="rId5"/>
    <p:sldId id="272" r:id="rId6"/>
    <p:sldId id="271" r:id="rId7"/>
    <p:sldId id="273" r:id="rId8"/>
    <p:sldId id="283" r:id="rId9"/>
    <p:sldId id="276" r:id="rId10"/>
    <p:sldId id="277" r:id="rId11"/>
    <p:sldId id="264" r:id="rId12"/>
    <p:sldId id="266" r:id="rId13"/>
    <p:sldId id="267" r:id="rId14"/>
    <p:sldId id="275" r:id="rId15"/>
    <p:sldId id="262" r:id="rId16"/>
    <p:sldId id="258" r:id="rId17"/>
    <p:sldId id="257" r:id="rId18"/>
    <p:sldId id="259" r:id="rId19"/>
    <p:sldId id="269" r:id="rId20"/>
    <p:sldId id="278" r:id="rId21"/>
    <p:sldId id="279" r:id="rId22"/>
    <p:sldId id="284" r:id="rId23"/>
    <p:sldId id="26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CD9E2-4660-4E89-87FA-0C008527C667}" v="44" dt="2023-11-28T03:04:52.2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nis\Downloads\Pasta1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441e9140810bdd9/&#193;rea%20de%20Trabalho/Pasta1.xlsm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nis\Downloads\Pasta1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441e9140810bdd9/&#193;rea%20de%20Trabalho/Pasta1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knis\Downloads\dez_menores_tempos.csv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441e9140810bdd9/&#193;rea%20de%20Trabalho/Pasta1.xlsm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441e9140810bdd9/&#193;rea%20de%20Trabalho/Pasta1.xlsm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441e9140810bdd9/&#193;rea%20de%20Trabalho/Pasta1.xlsm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441e9140810bdd9/&#193;rea%20de%20Trabalho/Pasta1.xlsm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knis\Downloads\Pasta1.xlsm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Planilha8!$D$3:$D$76</c:f>
              <c:numCache>
                <c:formatCode>General</c:formatCode>
                <c:ptCount val="74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2010</c:v>
                </c:pt>
                <c:pt idx="61">
                  <c:v>2011</c:v>
                </c:pt>
                <c:pt idx="62">
                  <c:v>2012</c:v>
                </c:pt>
                <c:pt idx="63">
                  <c:v>2013</c:v>
                </c:pt>
                <c:pt idx="64">
                  <c:v>2014</c:v>
                </c:pt>
                <c:pt idx="65">
                  <c:v>2015</c:v>
                </c:pt>
                <c:pt idx="66">
                  <c:v>2016</c:v>
                </c:pt>
                <c:pt idx="67">
                  <c:v>2017</c:v>
                </c:pt>
                <c:pt idx="68">
                  <c:v>2018</c:v>
                </c:pt>
                <c:pt idx="69">
                  <c:v>2019</c:v>
                </c:pt>
                <c:pt idx="70">
                  <c:v>2020</c:v>
                </c:pt>
                <c:pt idx="71">
                  <c:v>2021</c:v>
                </c:pt>
                <c:pt idx="72">
                  <c:v>2022</c:v>
                </c:pt>
                <c:pt idx="73">
                  <c:v>2023</c:v>
                </c:pt>
              </c:numCache>
            </c:numRef>
          </c:cat>
          <c:val>
            <c:numRef>
              <c:f>Planilha8!$E$3:$E$76</c:f>
              <c:numCache>
                <c:formatCode>General</c:formatCode>
                <c:ptCount val="74"/>
                <c:pt idx="0">
                  <c:v>7</c:v>
                </c:pt>
                <c:pt idx="1">
                  <c:v>8</c:v>
                </c:pt>
                <c:pt idx="2">
                  <c:v>8</c:v>
                </c:pt>
                <c:pt idx="3">
                  <c:v>9</c:v>
                </c:pt>
                <c:pt idx="4">
                  <c:v>9</c:v>
                </c:pt>
                <c:pt idx="5">
                  <c:v>7</c:v>
                </c:pt>
                <c:pt idx="6">
                  <c:v>8</c:v>
                </c:pt>
                <c:pt idx="7">
                  <c:v>8</c:v>
                </c:pt>
                <c:pt idx="8">
                  <c:v>11</c:v>
                </c:pt>
                <c:pt idx="9">
                  <c:v>9</c:v>
                </c:pt>
                <c:pt idx="10">
                  <c:v>1</c:v>
                </c:pt>
                <c:pt idx="11">
                  <c:v>8</c:v>
                </c:pt>
                <c:pt idx="12">
                  <c:v>9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9</c:v>
                </c:pt>
                <c:pt idx="17">
                  <c:v>11</c:v>
                </c:pt>
                <c:pt idx="18">
                  <c:v>12</c:v>
                </c:pt>
                <c:pt idx="19">
                  <c:v>11</c:v>
                </c:pt>
                <c:pt idx="20">
                  <c:v>13</c:v>
                </c:pt>
                <c:pt idx="21">
                  <c:v>11</c:v>
                </c:pt>
                <c:pt idx="22">
                  <c:v>12</c:v>
                </c:pt>
                <c:pt idx="23">
                  <c:v>15</c:v>
                </c:pt>
                <c:pt idx="24">
                  <c:v>15</c:v>
                </c:pt>
                <c:pt idx="25">
                  <c:v>14</c:v>
                </c:pt>
                <c:pt idx="26">
                  <c:v>16</c:v>
                </c:pt>
                <c:pt idx="27">
                  <c:v>17</c:v>
                </c:pt>
                <c:pt idx="28">
                  <c:v>16</c:v>
                </c:pt>
                <c:pt idx="29">
                  <c:v>15</c:v>
                </c:pt>
                <c:pt idx="30">
                  <c:v>14</c:v>
                </c:pt>
                <c:pt idx="31">
                  <c:v>15</c:v>
                </c:pt>
                <c:pt idx="32">
                  <c:v>16</c:v>
                </c:pt>
                <c:pt idx="33">
                  <c:v>15</c:v>
                </c:pt>
                <c:pt idx="34">
                  <c:v>16</c:v>
                </c:pt>
                <c:pt idx="35">
                  <c:v>16</c:v>
                </c:pt>
                <c:pt idx="36">
                  <c:v>16</c:v>
                </c:pt>
                <c:pt idx="37">
                  <c:v>16</c:v>
                </c:pt>
                <c:pt idx="38">
                  <c:v>16</c:v>
                </c:pt>
                <c:pt idx="39">
                  <c:v>16</c:v>
                </c:pt>
                <c:pt idx="40">
                  <c:v>16</c:v>
                </c:pt>
                <c:pt idx="41">
                  <c:v>16</c:v>
                </c:pt>
                <c:pt idx="42">
                  <c:v>16</c:v>
                </c:pt>
                <c:pt idx="43">
                  <c:v>16</c:v>
                </c:pt>
                <c:pt idx="44">
                  <c:v>16</c:v>
                </c:pt>
                <c:pt idx="45">
                  <c:v>17</c:v>
                </c:pt>
                <c:pt idx="46">
                  <c:v>16</c:v>
                </c:pt>
                <c:pt idx="47">
                  <c:v>17</c:v>
                </c:pt>
                <c:pt idx="48">
                  <c:v>16</c:v>
                </c:pt>
                <c:pt idx="49">
                  <c:v>16</c:v>
                </c:pt>
                <c:pt idx="50">
                  <c:v>17</c:v>
                </c:pt>
                <c:pt idx="51">
                  <c:v>17</c:v>
                </c:pt>
                <c:pt idx="52">
                  <c:v>17</c:v>
                </c:pt>
                <c:pt idx="53">
                  <c:v>16</c:v>
                </c:pt>
                <c:pt idx="54">
                  <c:v>18</c:v>
                </c:pt>
                <c:pt idx="55">
                  <c:v>19</c:v>
                </c:pt>
                <c:pt idx="56">
                  <c:v>18</c:v>
                </c:pt>
                <c:pt idx="57">
                  <c:v>17</c:v>
                </c:pt>
                <c:pt idx="58">
                  <c:v>18</c:v>
                </c:pt>
                <c:pt idx="59">
                  <c:v>17</c:v>
                </c:pt>
                <c:pt idx="60">
                  <c:v>19</c:v>
                </c:pt>
                <c:pt idx="61">
                  <c:v>19</c:v>
                </c:pt>
                <c:pt idx="62">
                  <c:v>2</c:v>
                </c:pt>
                <c:pt idx="63">
                  <c:v>19</c:v>
                </c:pt>
                <c:pt idx="64">
                  <c:v>19</c:v>
                </c:pt>
                <c:pt idx="65">
                  <c:v>19</c:v>
                </c:pt>
                <c:pt idx="66">
                  <c:v>21</c:v>
                </c:pt>
                <c:pt idx="67">
                  <c:v>2</c:v>
                </c:pt>
                <c:pt idx="68">
                  <c:v>21</c:v>
                </c:pt>
                <c:pt idx="69">
                  <c:v>21</c:v>
                </c:pt>
                <c:pt idx="70">
                  <c:v>17</c:v>
                </c:pt>
                <c:pt idx="71">
                  <c:v>22</c:v>
                </c:pt>
                <c:pt idx="72">
                  <c:v>22</c:v>
                </c:pt>
                <c:pt idx="73">
                  <c:v>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2AE-4C73-A8D8-61CC28D1E8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78651184"/>
        <c:axId val="-378648464"/>
      </c:barChart>
      <c:catAx>
        <c:axId val="-378651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378648464"/>
        <c:crosses val="autoZero"/>
        <c:auto val="1"/>
        <c:lblAlgn val="ctr"/>
        <c:lblOffset val="100"/>
        <c:noMultiLvlLbl val="0"/>
      </c:catAx>
      <c:valAx>
        <c:axId val="-37864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37865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Planilha4!$G$4:$G$13</c:f>
              <c:strCache>
                <c:ptCount val="10"/>
                <c:pt idx="0">
                  <c:v>Hamilton</c:v>
                </c:pt>
                <c:pt idx="1">
                  <c:v>Schumacher</c:v>
                </c:pt>
                <c:pt idx="2">
                  <c:v>Vettel</c:v>
                </c:pt>
                <c:pt idx="3">
                  <c:v>Alain Prost</c:v>
                </c:pt>
                <c:pt idx="4">
                  <c:v>Max Verstappen</c:v>
                </c:pt>
                <c:pt idx="5">
                  <c:v>Ayrton Senna</c:v>
                </c:pt>
                <c:pt idx="6">
                  <c:v>Fernando Alonso</c:v>
                </c:pt>
                <c:pt idx="7">
                  <c:v>Fangio</c:v>
                </c:pt>
                <c:pt idx="8">
                  <c:v>Nigel Mansel</c:v>
                </c:pt>
                <c:pt idx="9">
                  <c:v>Jackie Stewart</c:v>
                </c:pt>
              </c:strCache>
            </c:strRef>
          </c:cat>
          <c:val>
            <c:numRef>
              <c:f>Planilha4!$H$4:$H$13</c:f>
              <c:numCache>
                <c:formatCode>General</c:formatCode>
                <c:ptCount val="10"/>
                <c:pt idx="0">
                  <c:v>103</c:v>
                </c:pt>
                <c:pt idx="1">
                  <c:v>91</c:v>
                </c:pt>
                <c:pt idx="2">
                  <c:v>53</c:v>
                </c:pt>
                <c:pt idx="3">
                  <c:v>51</c:v>
                </c:pt>
                <c:pt idx="4">
                  <c:v>45</c:v>
                </c:pt>
                <c:pt idx="5">
                  <c:v>41</c:v>
                </c:pt>
                <c:pt idx="6">
                  <c:v>32</c:v>
                </c:pt>
                <c:pt idx="7">
                  <c:v>31</c:v>
                </c:pt>
                <c:pt idx="8">
                  <c:v>31</c:v>
                </c:pt>
                <c:pt idx="9">
                  <c:v>27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58D-41B7-84EC-08345438EC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22904688"/>
        <c:axId val="-222911216"/>
      </c:barChart>
      <c:catAx>
        <c:axId val="-22290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22911216"/>
        <c:crosses val="autoZero"/>
        <c:auto val="1"/>
        <c:lblAlgn val="ctr"/>
        <c:lblOffset val="100"/>
        <c:noMultiLvlLbl val="0"/>
      </c:catAx>
      <c:valAx>
        <c:axId val="-2229112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22904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Planilha7!$A$3:$A$26</c:f>
              <c:strCache>
                <c:ptCount val="24"/>
                <c:pt idx="0">
                  <c:v>Estados Unidos</c:v>
                </c:pt>
                <c:pt idx="1">
                  <c:v>França</c:v>
                </c:pt>
                <c:pt idx="2">
                  <c:v>Espanha</c:v>
                </c:pt>
                <c:pt idx="3">
                  <c:v>Portugal</c:v>
                </c:pt>
                <c:pt idx="4">
                  <c:v>Reino Unido</c:v>
                </c:pt>
                <c:pt idx="5">
                  <c:v>Itália</c:v>
                </c:pt>
                <c:pt idx="6">
                  <c:v>Japão</c:v>
                </c:pt>
                <c:pt idx="7">
                  <c:v>Canadá</c:v>
                </c:pt>
                <c:pt idx="8">
                  <c:v>Alemanha</c:v>
                </c:pt>
                <c:pt idx="9">
                  <c:v>Bélgica</c:v>
                </c:pt>
                <c:pt idx="10">
                  <c:v>Áustria</c:v>
                </c:pt>
                <c:pt idx="11">
                  <c:v>África do Sul</c:v>
                </c:pt>
                <c:pt idx="12">
                  <c:v>Brasil</c:v>
                </c:pt>
                <c:pt idx="13">
                  <c:v>Austrália</c:v>
                </c:pt>
                <c:pt idx="14">
                  <c:v>Cingapura</c:v>
                </c:pt>
                <c:pt idx="15">
                  <c:v>Holanda</c:v>
                </c:pt>
                <c:pt idx="16">
                  <c:v>Arábia Saudita</c:v>
                </c:pt>
                <c:pt idx="17">
                  <c:v>Azerbaijão</c:v>
                </c:pt>
                <c:pt idx="18">
                  <c:v>Rússia</c:v>
                </c:pt>
                <c:pt idx="19">
                  <c:v>Índia</c:v>
                </c:pt>
                <c:pt idx="20">
                  <c:v>Suíça</c:v>
                </c:pt>
                <c:pt idx="21">
                  <c:v>Marrocos</c:v>
                </c:pt>
                <c:pt idx="22">
                  <c:v>Bahrein</c:v>
                </c:pt>
                <c:pt idx="23">
                  <c:v>Suécia</c:v>
                </c:pt>
              </c:strCache>
            </c:strRef>
          </c:cat>
          <c:val>
            <c:numRef>
              <c:f>Planilha7!$B$3:$B$26</c:f>
              <c:numCache>
                <c:formatCode>General</c:formatCode>
                <c:ptCount val="24"/>
                <c:pt idx="0">
                  <c:v>11</c:v>
                </c:pt>
                <c:pt idx="1">
                  <c:v>7</c:v>
                </c:pt>
                <c:pt idx="2">
                  <c:v>6</c:v>
                </c:pt>
                <c:pt idx="3">
                  <c:v>4</c:v>
                </c:pt>
                <c:pt idx="4">
                  <c:v>4</c:v>
                </c:pt>
                <c:pt idx="5">
                  <c:v>4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D35-499C-B75C-154E6345B2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78647376"/>
        <c:axId val="-378646288"/>
      </c:barChart>
      <c:catAx>
        <c:axId val="-37864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378646288"/>
        <c:crosses val="autoZero"/>
        <c:auto val="1"/>
        <c:lblAlgn val="ctr"/>
        <c:lblOffset val="100"/>
        <c:noMultiLvlLbl val="0"/>
      </c:catAx>
      <c:valAx>
        <c:axId val="-37864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378647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'Chart 1'!$P$7:$P$16</c:f>
              <c:strCache>
                <c:ptCount val="10"/>
                <c:pt idx="0">
                  <c:v>GP da Itália</c:v>
                </c:pt>
                <c:pt idx="1">
                  <c:v>GP da Inglaterra</c:v>
                </c:pt>
                <c:pt idx="2">
                  <c:v>GP de Mônaco</c:v>
                </c:pt>
                <c:pt idx="3">
                  <c:v>GP da Bélgica</c:v>
                </c:pt>
                <c:pt idx="4">
                  <c:v>GP da Alemanha</c:v>
                </c:pt>
                <c:pt idx="5">
                  <c:v>GP da França</c:v>
                </c:pt>
                <c:pt idx="6">
                  <c:v>GP da Espanha</c:v>
                </c:pt>
                <c:pt idx="7">
                  <c:v>GP do Canadá</c:v>
                </c:pt>
                <c:pt idx="8">
                  <c:v>GP do Brasil</c:v>
                </c:pt>
                <c:pt idx="9">
                  <c:v>GP dos EUA</c:v>
                </c:pt>
              </c:strCache>
            </c:strRef>
          </c:cat>
          <c:val>
            <c:numRef>
              <c:f>'Chart 1'!$Q$7:$Q$16</c:f>
              <c:numCache>
                <c:formatCode>General</c:formatCode>
                <c:ptCount val="10"/>
                <c:pt idx="0">
                  <c:v>74</c:v>
                </c:pt>
                <c:pt idx="1">
                  <c:v>74</c:v>
                </c:pt>
                <c:pt idx="2">
                  <c:v>69</c:v>
                </c:pt>
                <c:pt idx="3">
                  <c:v>68</c:v>
                </c:pt>
                <c:pt idx="4">
                  <c:v>64</c:v>
                </c:pt>
                <c:pt idx="5">
                  <c:v>62</c:v>
                </c:pt>
                <c:pt idx="6">
                  <c:v>53</c:v>
                </c:pt>
                <c:pt idx="7">
                  <c:v>52</c:v>
                </c:pt>
                <c:pt idx="8">
                  <c:v>48</c:v>
                </c:pt>
                <c:pt idx="9">
                  <c:v>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C55-40FA-ADE9-580A6FB4BF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68498208"/>
        <c:axId val="-222905232"/>
      </c:barChart>
      <c:catAx>
        <c:axId val="-568498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22905232"/>
        <c:crosses val="autoZero"/>
        <c:auto val="1"/>
        <c:lblAlgn val="ctr"/>
        <c:lblOffset val="100"/>
        <c:noMultiLvlLbl val="0"/>
      </c:catAx>
      <c:valAx>
        <c:axId val="-2229052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56849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0:55.404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9C87-42A6-8184-8763D82D11F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/>
                      <a:t>0:56.319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9C87-42A6-8184-8763D82D11FF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/>
                      <a:t>0:56.393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9C87-42A6-8184-8763D82D11F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/>
                      <a:t>0:56.442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9C87-42A6-8184-8763D82D11F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/>
                      <a:t>0:56.499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9C87-42A6-8184-8763D82D11F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en-US"/>
                      <a:t>0:56.514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9C87-42A6-8184-8763D82D11F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/>
                      <a:t>0:56.542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9C87-42A6-8184-8763D82D11F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/>
                      <a:t>0:56.563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9C87-42A6-8184-8763D82D11F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1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</a:rPr>
                      <a:t>0:56.563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9C87-42A6-8184-8763D82D11F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1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b="1" i="0" u="none" strike="noStrike" kern="1200" baseline="0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</a:rPr>
                      <a:t>0:56.613</a:t>
                    </a:r>
                    <a:endParaRPr lang="en-US" sz="1400" b="1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9C87-42A6-8184-8763D82D11F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'dez_menores_tempos (2)'!$B$2:$B$11</c:f>
              <c:strCache>
                <c:ptCount val="10"/>
                <c:pt idx="0">
                  <c:v>Russell/GP Bahrein</c:v>
                </c:pt>
                <c:pt idx="1">
                  <c:v>Russell/GP Bahrein</c:v>
                </c:pt>
                <c:pt idx="2">
                  <c:v>Russell/GP Bahrein</c:v>
                </c:pt>
                <c:pt idx="3">
                  <c:v>Russell/GP Bahrein</c:v>
                </c:pt>
                <c:pt idx="4">
                  <c:v>Russell/GP Bahrein</c:v>
                </c:pt>
                <c:pt idx="5">
                  <c:v>Russell/GP Bahrein</c:v>
                </c:pt>
                <c:pt idx="6">
                  <c:v>Russell/GP Bahrein</c:v>
                </c:pt>
                <c:pt idx="7">
                  <c:v>Russell/GP Bahrein</c:v>
                </c:pt>
                <c:pt idx="8">
                  <c:v>Bottas/GP Bahrein</c:v>
                </c:pt>
                <c:pt idx="9">
                  <c:v>Bottas/GP Bahrein</c:v>
                </c:pt>
              </c:strCache>
            </c:strRef>
          </c:cat>
          <c:val>
            <c:numRef>
              <c:f>'dez_menores_tempos (2)'!$C$2:$C$11</c:f>
              <c:numCache>
                <c:formatCode>General</c:formatCode>
                <c:ptCount val="10"/>
                <c:pt idx="0">
                  <c:v>55404</c:v>
                </c:pt>
                <c:pt idx="1">
                  <c:v>56319</c:v>
                </c:pt>
                <c:pt idx="2">
                  <c:v>56393</c:v>
                </c:pt>
                <c:pt idx="3">
                  <c:v>56442</c:v>
                </c:pt>
                <c:pt idx="4">
                  <c:v>56499</c:v>
                </c:pt>
                <c:pt idx="5">
                  <c:v>56514</c:v>
                </c:pt>
                <c:pt idx="6">
                  <c:v>56542</c:v>
                </c:pt>
                <c:pt idx="7">
                  <c:v>56563</c:v>
                </c:pt>
                <c:pt idx="8">
                  <c:v>56563</c:v>
                </c:pt>
                <c:pt idx="9">
                  <c:v>56613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9C87-42A6-8184-8763D82D11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22913392"/>
        <c:axId val="-222912848"/>
      </c:barChart>
      <c:catAx>
        <c:axId val="-2229133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22912848"/>
        <c:crosses val="autoZero"/>
        <c:auto val="1"/>
        <c:lblAlgn val="ctr"/>
        <c:lblOffset val="100"/>
        <c:noMultiLvlLbl val="0"/>
      </c:catAx>
      <c:valAx>
        <c:axId val="-22291284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22913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'Chart 1'!$E$7:$E$27</c:f>
              <c:strCache>
                <c:ptCount val="21"/>
                <c:pt idx="0">
                  <c:v>Ferrari</c:v>
                </c:pt>
                <c:pt idx="1">
                  <c:v>McLaren</c:v>
                </c:pt>
                <c:pt idx="2">
                  <c:v>Williams</c:v>
                </c:pt>
                <c:pt idx="3">
                  <c:v>Tyrrell</c:v>
                </c:pt>
                <c:pt idx="4">
                  <c:v>Renault</c:v>
                </c:pt>
                <c:pt idx="5">
                  <c:v>Sauber</c:v>
                </c:pt>
                <c:pt idx="6">
                  <c:v>Team Lotus</c:v>
                </c:pt>
                <c:pt idx="7">
                  <c:v>Red Bull</c:v>
                </c:pt>
                <c:pt idx="8">
                  <c:v>Minardi</c:v>
                </c:pt>
                <c:pt idx="9">
                  <c:v>Ligier</c:v>
                </c:pt>
                <c:pt idx="10">
                  <c:v>Brabham</c:v>
                </c:pt>
                <c:pt idx="11">
                  <c:v>Arrows</c:v>
                </c:pt>
                <c:pt idx="12">
                  <c:v>Mercedes</c:v>
                </c:pt>
                <c:pt idx="13">
                  <c:v>Toro Rosso</c:v>
                </c:pt>
                <c:pt idx="14">
                  <c:v>Benetton</c:v>
                </c:pt>
                <c:pt idx="15">
                  <c:v>Jordan</c:v>
                </c:pt>
                <c:pt idx="16">
                  <c:v>Force India</c:v>
                </c:pt>
                <c:pt idx="17">
                  <c:v>BRM</c:v>
                </c:pt>
                <c:pt idx="18">
                  <c:v>March</c:v>
                </c:pt>
                <c:pt idx="19">
                  <c:v>Alfa Romeo</c:v>
                </c:pt>
                <c:pt idx="20">
                  <c:v>Osella</c:v>
                </c:pt>
              </c:strCache>
            </c:strRef>
          </c:cat>
          <c:val>
            <c:numRef>
              <c:f>'Chart 1'!$F$7:$F$27</c:f>
              <c:numCache>
                <c:formatCode>General</c:formatCode>
                <c:ptCount val="21"/>
                <c:pt idx="0">
                  <c:v>1012</c:v>
                </c:pt>
                <c:pt idx="1">
                  <c:v>895</c:v>
                </c:pt>
                <c:pt idx="2">
                  <c:v>809</c:v>
                </c:pt>
                <c:pt idx="3">
                  <c:v>433</c:v>
                </c:pt>
                <c:pt idx="4">
                  <c:v>403</c:v>
                </c:pt>
                <c:pt idx="5">
                  <c:v>395</c:v>
                </c:pt>
                <c:pt idx="6">
                  <c:v>395</c:v>
                </c:pt>
                <c:pt idx="7">
                  <c:v>360</c:v>
                </c:pt>
                <c:pt idx="8">
                  <c:v>345</c:v>
                </c:pt>
                <c:pt idx="9">
                  <c:v>330</c:v>
                </c:pt>
                <c:pt idx="10">
                  <c:v>310</c:v>
                </c:pt>
                <c:pt idx="11">
                  <c:v>296</c:v>
                </c:pt>
                <c:pt idx="12">
                  <c:v>271</c:v>
                </c:pt>
                <c:pt idx="13">
                  <c:v>268</c:v>
                </c:pt>
                <c:pt idx="14">
                  <c:v>260</c:v>
                </c:pt>
                <c:pt idx="15">
                  <c:v>250</c:v>
                </c:pt>
                <c:pt idx="16">
                  <c:v>212</c:v>
                </c:pt>
                <c:pt idx="17">
                  <c:v>200</c:v>
                </c:pt>
                <c:pt idx="18">
                  <c:v>196</c:v>
                </c:pt>
                <c:pt idx="19">
                  <c:v>193</c:v>
                </c:pt>
                <c:pt idx="20">
                  <c:v>171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72F-4002-8591-155321B2A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22903600"/>
        <c:axId val="-222910672"/>
      </c:barChart>
      <c:catAx>
        <c:axId val="-22290360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22910672"/>
        <c:crosses val="autoZero"/>
        <c:auto val="1"/>
        <c:lblAlgn val="ctr"/>
        <c:lblOffset val="100"/>
        <c:noMultiLvlLbl val="0"/>
      </c:catAx>
      <c:valAx>
        <c:axId val="-22291067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22903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758761528508298"/>
          <c:y val="3.0063609173941543E-2"/>
          <c:w val="0.7991617759931432"/>
          <c:h val="0.93987278165211696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2.1520121097399124E-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5D8C-44CE-9FD7-5A0168AAB97F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Planilha5!$F$26:$F$35</c:f>
              <c:strCache>
                <c:ptCount val="10"/>
                <c:pt idx="0">
                  <c:v>Ferrari</c:v>
                </c:pt>
                <c:pt idx="1">
                  <c:v>Mercedes</c:v>
                </c:pt>
                <c:pt idx="2">
                  <c:v>Red Bull</c:v>
                </c:pt>
                <c:pt idx="3">
                  <c:v>McLaren</c:v>
                </c:pt>
                <c:pt idx="4">
                  <c:v>Williams</c:v>
                </c:pt>
                <c:pt idx="5">
                  <c:v>Renault</c:v>
                </c:pt>
                <c:pt idx="6">
                  <c:v>Force India</c:v>
                </c:pt>
                <c:pt idx="7">
                  <c:v>Team Lotus</c:v>
                </c:pt>
                <c:pt idx="8">
                  <c:v>Lotus F1</c:v>
                </c:pt>
                <c:pt idx="9">
                  <c:v>Benetton</c:v>
                </c:pt>
              </c:strCache>
            </c:strRef>
          </c:cat>
          <c:val>
            <c:numRef>
              <c:f>Planilha5!$G$26:$G$35</c:f>
              <c:numCache>
                <c:formatCode>_-* #,##0.0_-;\-* #,##0.0_-;_-* "-"??_-;_-@_-</c:formatCode>
                <c:ptCount val="10"/>
                <c:pt idx="0">
                  <c:v>91389</c:v>
                </c:pt>
                <c:pt idx="1">
                  <c:v>73379.5</c:v>
                </c:pt>
                <c:pt idx="2">
                  <c:v>68243.5</c:v>
                </c:pt>
                <c:pt idx="3">
                  <c:v>57557.5</c:v>
                </c:pt>
                <c:pt idx="4">
                  <c:v>32147.5</c:v>
                </c:pt>
                <c:pt idx="5">
                  <c:v>17168</c:v>
                </c:pt>
                <c:pt idx="6">
                  <c:v>10347</c:v>
                </c:pt>
                <c:pt idx="7">
                  <c:v>7742</c:v>
                </c:pt>
                <c:pt idx="8">
                  <c:v>7485</c:v>
                </c:pt>
                <c:pt idx="9">
                  <c:v>7349.5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3B9-45C5-A304-8EF1E552E1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22903056"/>
        <c:axId val="-222912304"/>
      </c:barChart>
      <c:catAx>
        <c:axId val="-22290305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22912304"/>
        <c:crosses val="autoZero"/>
        <c:auto val="1"/>
        <c:lblAlgn val="ctr"/>
        <c:lblOffset val="100"/>
        <c:noMultiLvlLbl val="0"/>
      </c:catAx>
      <c:valAx>
        <c:axId val="-222912304"/>
        <c:scaling>
          <c:orientation val="minMax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.0_-;\-* #,##0.0_-;_-* &quot;-&quot;??_-;_-@_-" sourceLinked="1"/>
        <c:majorTickMark val="none"/>
        <c:minorTickMark val="none"/>
        <c:tickLblPos val="nextTo"/>
        <c:crossAx val="-222903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Planilha6!$G$6:$G$10</c:f>
              <c:strCache>
                <c:ptCount val="5"/>
                <c:pt idx="0">
                  <c:v>britânico</c:v>
                </c:pt>
                <c:pt idx="1">
                  <c:v>americano</c:v>
                </c:pt>
                <c:pt idx="2">
                  <c:v>italiano</c:v>
                </c:pt>
                <c:pt idx="3">
                  <c:v>francês</c:v>
                </c:pt>
                <c:pt idx="4">
                  <c:v>alemão</c:v>
                </c:pt>
              </c:strCache>
            </c:strRef>
          </c:cat>
          <c:val>
            <c:numRef>
              <c:f>Planilha6!$H$6:$H$10</c:f>
              <c:numCache>
                <c:formatCode>General</c:formatCode>
                <c:ptCount val="5"/>
                <c:pt idx="0">
                  <c:v>165</c:v>
                </c:pt>
                <c:pt idx="1">
                  <c:v>158</c:v>
                </c:pt>
                <c:pt idx="2">
                  <c:v>99</c:v>
                </c:pt>
                <c:pt idx="3">
                  <c:v>73</c:v>
                </c:pt>
                <c:pt idx="4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0E-455A-AFA1-B7081EFF24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22907408"/>
        <c:axId val="-222902512"/>
      </c:barChart>
      <c:catAx>
        <c:axId val="-22290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22902512"/>
        <c:crosses val="autoZero"/>
        <c:auto val="1"/>
        <c:lblAlgn val="ctr"/>
        <c:lblOffset val="100"/>
        <c:noMultiLvlLbl val="0"/>
      </c:catAx>
      <c:valAx>
        <c:axId val="-2229025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2290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Planilha5!$G$5:$G$14</c:f>
              <c:strCache>
                <c:ptCount val="10"/>
                <c:pt idx="0">
                  <c:v>Schumacher</c:v>
                </c:pt>
                <c:pt idx="1">
                  <c:v>Alonso</c:v>
                </c:pt>
                <c:pt idx="2">
                  <c:v>Hill</c:v>
                </c:pt>
                <c:pt idx="3">
                  <c:v>Räikkönen</c:v>
                </c:pt>
                <c:pt idx="4">
                  <c:v>Rosberg</c:v>
                </c:pt>
                <c:pt idx="5">
                  <c:v>Hamilton</c:v>
                </c:pt>
                <c:pt idx="6">
                  <c:v>Barrichello</c:v>
                </c:pt>
                <c:pt idx="7">
                  <c:v>Button</c:v>
                </c:pt>
                <c:pt idx="8">
                  <c:v>Vettel</c:v>
                </c:pt>
                <c:pt idx="9">
                  <c:v>Verstappen</c:v>
                </c:pt>
              </c:strCache>
            </c:strRef>
          </c:cat>
          <c:val>
            <c:numRef>
              <c:f>Planilha5!$H$5:$H$14</c:f>
              <c:numCache>
                <c:formatCode>General</c:formatCode>
                <c:ptCount val="10"/>
                <c:pt idx="0">
                  <c:v>532</c:v>
                </c:pt>
                <c:pt idx="1">
                  <c:v>370</c:v>
                </c:pt>
                <c:pt idx="2">
                  <c:v>353</c:v>
                </c:pt>
                <c:pt idx="3">
                  <c:v>352</c:v>
                </c:pt>
                <c:pt idx="4">
                  <c:v>334</c:v>
                </c:pt>
                <c:pt idx="5">
                  <c:v>327</c:v>
                </c:pt>
                <c:pt idx="6">
                  <c:v>326</c:v>
                </c:pt>
                <c:pt idx="7">
                  <c:v>309</c:v>
                </c:pt>
                <c:pt idx="8">
                  <c:v>300</c:v>
                </c:pt>
                <c:pt idx="9">
                  <c:v>282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698-4888-94F0-56AC929AD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22901424"/>
        <c:axId val="-222900336"/>
      </c:barChart>
      <c:catAx>
        <c:axId val="-22290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22900336"/>
        <c:crosses val="autoZero"/>
        <c:auto val="1"/>
        <c:lblAlgn val="ctr"/>
        <c:lblOffset val="100"/>
        <c:noMultiLvlLbl val="0"/>
      </c:catAx>
      <c:valAx>
        <c:axId val="-22290033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2290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 b="1"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Planilha3!$A$5:$A$14</c:f>
              <c:strCache>
                <c:ptCount val="10"/>
                <c:pt idx="0">
                  <c:v>Fernando Alonso</c:v>
                </c:pt>
                <c:pt idx="1">
                  <c:v>Kimi Räikkönen</c:v>
                </c:pt>
                <c:pt idx="2">
                  <c:v>Lewis Hamilton</c:v>
                </c:pt>
                <c:pt idx="3">
                  <c:v>Jenson Button</c:v>
                </c:pt>
                <c:pt idx="4">
                  <c:v>Michael Schumacher</c:v>
                </c:pt>
                <c:pt idx="5">
                  <c:v>Rubens Barrichello</c:v>
                </c:pt>
                <c:pt idx="6">
                  <c:v>Sebastian Vettel</c:v>
                </c:pt>
                <c:pt idx="7">
                  <c:v>Felipe Massa</c:v>
                </c:pt>
                <c:pt idx="8">
                  <c:v>Riccardo Patrese</c:v>
                </c:pt>
                <c:pt idx="9">
                  <c:v>Sergio Pérez</c:v>
                </c:pt>
              </c:strCache>
            </c:strRef>
          </c:cat>
          <c:val>
            <c:numRef>
              <c:f>Planilha3!$B$5:$B$14</c:f>
              <c:numCache>
                <c:formatCode>General</c:formatCode>
                <c:ptCount val="10"/>
                <c:pt idx="0">
                  <c:v>372</c:v>
                </c:pt>
                <c:pt idx="1">
                  <c:v>353</c:v>
                </c:pt>
                <c:pt idx="2">
                  <c:v>322</c:v>
                </c:pt>
                <c:pt idx="3">
                  <c:v>321</c:v>
                </c:pt>
                <c:pt idx="4">
                  <c:v>313</c:v>
                </c:pt>
                <c:pt idx="5">
                  <c:v>308</c:v>
                </c:pt>
                <c:pt idx="6">
                  <c:v>299</c:v>
                </c:pt>
                <c:pt idx="7">
                  <c:v>275</c:v>
                </c:pt>
                <c:pt idx="8">
                  <c:v>260</c:v>
                </c:pt>
                <c:pt idx="9">
                  <c:v>251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1D2-44FD-956A-D3A5EF519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22907952"/>
        <c:axId val="-222911760"/>
      </c:barChart>
      <c:catAx>
        <c:axId val="-2229079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22911760"/>
        <c:crosses val="autoZero"/>
        <c:auto val="1"/>
        <c:lblAlgn val="ctr"/>
        <c:lblOffset val="100"/>
        <c:noMultiLvlLbl val="0"/>
      </c:catAx>
      <c:valAx>
        <c:axId val="-22291176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2290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5C4E5-911D-4C09-9150-03F455DD8088}" type="datetimeFigureOut">
              <a:rPr lang="pt-BR" smtClean="0"/>
              <a:t>28/11/2023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F1F94-1A0F-412A-927C-9D6AEA9524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32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7746-037A-4309-9DBE-14E5B422A9B4}" type="datetime1">
              <a:rPr lang="pt-BR" smtClean="0"/>
              <a:t>28/11/2023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54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164B3-6A5A-4B9C-BB2C-FCDEBD97E00C}" type="datetime1">
              <a:rPr lang="pt-BR" smtClean="0"/>
              <a:t>28/11/2023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70AE8-5841-48F5-88BF-24690761626F}" type="datetime1">
              <a:rPr lang="pt-BR" smtClean="0"/>
              <a:t>28/11/2023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7000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B78B-B124-4185-A3E3-0D97E7BD63A1}" type="datetime1">
              <a:rPr lang="pt-BR" smtClean="0"/>
              <a:t>28/11/2023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178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82B9-58BD-4021-AB8A-9F7AF4486A6D}" type="datetime1">
              <a:rPr lang="pt-BR" smtClean="0"/>
              <a:t>28/11/2023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557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05FA-5023-41F7-B028-1D8F375CC2AF}" type="datetime1">
              <a:rPr lang="pt-BR" smtClean="0"/>
              <a:t>28/11/2023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047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5B0E-8EDF-4ACC-9960-0A2A783A5395}" type="datetime1">
              <a:rPr lang="pt-BR" smtClean="0"/>
              <a:t>28/11/2023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142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46612-A458-4062-B0A3-F2B274450EE5}" type="datetime1">
              <a:rPr lang="pt-BR" smtClean="0"/>
              <a:t>28/11/2023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12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1E5B-BA39-43C5-91F9-E5280C4FF6BC}" type="datetime1">
              <a:rPr lang="pt-BR" smtClean="0"/>
              <a:t>28/11/2023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15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A6AB-AF64-42D3-9EAC-4D8CC479B954}" type="datetime1">
              <a:rPr lang="pt-BR" smtClean="0"/>
              <a:t>28/11/2023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93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56F1-CB96-45DB-8DAF-D2DF1367A280}" type="datetime1">
              <a:rPr lang="pt-BR" smtClean="0"/>
              <a:t>28/11/2023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854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7E1FB-CA2E-4366-9FE9-EA3CBB626AD3}" type="datetime1">
              <a:rPr lang="pt-BR" smtClean="0"/>
              <a:t>28/11/2023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4134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E698-73FF-4519-811D-64A667437E00}" type="datetime1">
              <a:rPr lang="pt-BR" smtClean="0"/>
              <a:t>28/11/2023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81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7921-98DE-4FC6-A5C3-69DF4697C5A5}" type="datetime1">
              <a:rPr lang="pt-BR" smtClean="0"/>
              <a:t>28/11/2023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564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83068-3279-44F7-933C-2B87502399FC}" type="datetime1">
              <a:rPr lang="pt-BR" smtClean="0"/>
              <a:t>28/11/2023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49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6CBCF-5080-43FE-82AB-C004BE246F54}" type="datetime1">
              <a:rPr lang="pt-BR" smtClean="0"/>
              <a:t>28/11/2023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732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05377-F07F-4CB7-82A7-D4E7D0294048}" type="datetime1">
              <a:rPr lang="pt-BR" smtClean="0"/>
              <a:t>28/11/2023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10E6B4C-75B7-44F8-8978-10A9A553B0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50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github.com/augustopinho/fatec_ipi_projeto_integrador_3/blob/feature/20231007-yudji/Explica%C3%A7%C3%A3o%20Machine%20Learning%20PI%203.doc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9.jpe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58" y="2000380"/>
            <a:ext cx="8978161" cy="4513192"/>
          </a:xfrm>
          <a:prstGeom prst="rect">
            <a:avLst/>
          </a:prstGeom>
        </p:spPr>
      </p:pic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B685AF65-3207-E974-0C39-2D150E626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5" y="0"/>
            <a:ext cx="2247900" cy="10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2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9740D37B-F550-9CC9-F6D1-7025559A5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96" y="0"/>
            <a:ext cx="2247900" cy="10350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D944DDA4-E8A2-A65B-A40C-0998A794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9C8A9F8D-26A8-5603-4DF5-17CC10B57A99}"/>
              </a:ext>
            </a:extLst>
          </p:cNvPr>
          <p:cNvSpPr/>
          <p:nvPr/>
        </p:nvSpPr>
        <p:spPr>
          <a:xfrm>
            <a:off x="4359565" y="619551"/>
            <a:ext cx="562771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Países com mais circuitos</a:t>
            </a:r>
          </a:p>
          <a:p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xmlns="" id="{560C5F32-43CA-4210-8FE0-4FD00A7CBB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8095340"/>
              </p:ext>
            </p:extLst>
          </p:nvPr>
        </p:nvGraphicFramePr>
        <p:xfrm>
          <a:off x="2979174" y="1317524"/>
          <a:ext cx="7079226" cy="4719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49D4CBA9-B620-BF01-68D4-3355D2182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2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50BA7AFC-B681-A35E-AD52-AFC8D1DB7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3" y="0"/>
            <a:ext cx="2247900" cy="10350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F29E886E-D9CF-8C9D-11E9-8A5E838A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xmlns="" id="{E2C1C3E7-6473-639C-BFDC-AC44759759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4102036"/>
              </p:ext>
            </p:extLst>
          </p:nvPr>
        </p:nvGraphicFramePr>
        <p:xfrm>
          <a:off x="2455373" y="1205345"/>
          <a:ext cx="7806228" cy="4655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7678156A-E7C7-A680-CDD8-5558DE02EF60}"/>
              </a:ext>
            </a:extLst>
          </p:cNvPr>
          <p:cNvSpPr/>
          <p:nvPr/>
        </p:nvSpPr>
        <p:spPr>
          <a:xfrm>
            <a:off x="4633885" y="619551"/>
            <a:ext cx="5627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 10 </a:t>
            </a:r>
            <a:r>
              <a:rPr lang="pt-BR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Gran</a:t>
            </a:r>
            <a:r>
              <a:rPr lang="pt-B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Prix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E3699DBA-CF26-FA92-C883-6A302EB04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5EB481D1-AB09-D3EB-D465-233315FEC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" y="0"/>
            <a:ext cx="2247900" cy="10350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AEEC65A9-B4A4-4B5A-DE77-FD7ACCE3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7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xmlns="" id="{F0A0198B-1877-58DC-14FC-DDDCDA4986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6439993"/>
              </p:ext>
            </p:extLst>
          </p:nvPr>
        </p:nvGraphicFramePr>
        <p:xfrm>
          <a:off x="2335877" y="1471353"/>
          <a:ext cx="8013468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721C25FB-C050-6800-9228-BC0A9C871668}"/>
              </a:ext>
            </a:extLst>
          </p:cNvPr>
          <p:cNvSpPr/>
          <p:nvPr/>
        </p:nvSpPr>
        <p:spPr>
          <a:xfrm>
            <a:off x="3607723" y="573385"/>
            <a:ext cx="695313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 10 voltas mais rápidas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F833D42-F8AF-9AB4-D35F-0D3CC1D8D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2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8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4E8F3B6B-18A7-4A01-5062-013F7FD6F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4" y="0"/>
            <a:ext cx="2247900" cy="10350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52F1A0A1-7581-E101-94A7-9BE21A3E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8</a:t>
            </a:r>
          </a:p>
        </p:txBody>
      </p:sp>
      <p:pic>
        <p:nvPicPr>
          <p:cNvPr id="6" name="Imagem 5" descr="Gráfico, Gráfico de superfície&#10;&#10;Descrição gerada automaticamente">
            <a:extLst>
              <a:ext uri="{FF2B5EF4-FFF2-40B4-BE49-F238E27FC236}">
                <a16:creationId xmlns:a16="http://schemas.microsoft.com/office/drawing/2014/main" xmlns="" id="{CCE64E89-B081-F086-61A2-EEABB4ACF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84" y="1759245"/>
            <a:ext cx="7802880" cy="48557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457200"/>
          </a:effec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5657DA00-99E6-ED51-F47A-427F7ED20177}"/>
              </a:ext>
            </a:extLst>
          </p:cNvPr>
          <p:cNvSpPr/>
          <p:nvPr/>
        </p:nvSpPr>
        <p:spPr>
          <a:xfrm>
            <a:off x="2551989" y="1343746"/>
            <a:ext cx="857644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Média do tempo (segundos) por volta nos últimos anos</a:t>
            </a:r>
            <a:r>
              <a:rPr lang="pt-B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E394794-3F0C-CB5C-EA16-637048007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9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6E080304-BA26-AB27-8C54-60635A23A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4" y="0"/>
            <a:ext cx="2247900" cy="10350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5D0460A2-183E-1E30-4339-D9CC72F46168}"/>
              </a:ext>
            </a:extLst>
          </p:cNvPr>
          <p:cNvSpPr txBox="1"/>
          <p:nvPr/>
        </p:nvSpPr>
        <p:spPr>
          <a:xfrm>
            <a:off x="4572269" y="286692"/>
            <a:ext cx="556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Construtores com mais corridas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3ACB35C-C59D-2B9F-4D24-E9CCE78EC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9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xmlns="" id="{7C36F29C-B5F4-5EC9-104F-08E714460A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007711"/>
              </p:ext>
            </p:extLst>
          </p:nvPr>
        </p:nvGraphicFramePr>
        <p:xfrm>
          <a:off x="2618509" y="943370"/>
          <a:ext cx="6982691" cy="5681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A659067-6192-05E2-9767-2D87D0339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1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4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B5295DC5-70E2-9AE9-D778-D22E530A2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3" y="0"/>
            <a:ext cx="2247900" cy="10350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4DE23CE2-291F-DD5C-5DA7-CB5B44E9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10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xmlns="" id="{B3DE81B3-FAFE-29E3-B77A-8A05F12A6A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5012138"/>
              </p:ext>
            </p:extLst>
          </p:nvPr>
        </p:nvGraphicFramePr>
        <p:xfrm>
          <a:off x="2236125" y="1463041"/>
          <a:ext cx="7257010" cy="4646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4BA91AD2-187D-8642-8A0F-F6AAA98D2F18}"/>
              </a:ext>
            </a:extLst>
          </p:cNvPr>
          <p:cNvSpPr txBox="1"/>
          <p:nvPr/>
        </p:nvSpPr>
        <p:spPr>
          <a:xfrm>
            <a:off x="4420404" y="573385"/>
            <a:ext cx="556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Top 10 Construtores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047109A7-C0CE-7840-B983-89920F3B4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6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9E85AB51-0ED9-3DBD-3F21-7C707F657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73" y="0"/>
            <a:ext cx="2247900" cy="10350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A7631472-5380-D77E-ED1E-50DD1D6E9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11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xmlns="" id="{38470CD6-03F6-56B3-FBC2-4EB544039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6388560"/>
              </p:ext>
            </p:extLst>
          </p:nvPr>
        </p:nvGraphicFramePr>
        <p:xfrm>
          <a:off x="2743201" y="1413165"/>
          <a:ext cx="7373388" cy="4912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25608237-0F5B-20A0-0370-E58B91F906BA}"/>
              </a:ext>
            </a:extLst>
          </p:cNvPr>
          <p:cNvSpPr txBox="1"/>
          <p:nvPr/>
        </p:nvSpPr>
        <p:spPr>
          <a:xfrm>
            <a:off x="4152878" y="623913"/>
            <a:ext cx="556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Países com maior número de pilotos</a:t>
            </a:r>
          </a:p>
          <a:p>
            <a:endParaRPr lang="pt-BR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4AC5363C-4CC3-54A4-7751-C7469A387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3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DBBB0F69-115A-1A7B-D4FC-FA7C8BD16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4" y="0"/>
            <a:ext cx="2247900" cy="10350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E71226F1-9056-DE26-8854-FD5A4F02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12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xmlns="" id="{ACB1DE33-400B-3E57-F897-2C288B49CA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8132597"/>
              </p:ext>
            </p:extLst>
          </p:nvPr>
        </p:nvGraphicFramePr>
        <p:xfrm>
          <a:off x="2601885" y="1467888"/>
          <a:ext cx="6891250" cy="4658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9C1ABF31-4BC8-4976-4828-8F4146893BE0}"/>
              </a:ext>
            </a:extLst>
          </p:cNvPr>
          <p:cNvSpPr txBox="1"/>
          <p:nvPr/>
        </p:nvSpPr>
        <p:spPr>
          <a:xfrm>
            <a:off x="3928435" y="665718"/>
            <a:ext cx="556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Top 10 Pilotos com mais corridas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4585B156-0F5C-7AA2-4FAB-419E79750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8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0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A4A6DB2C-7C79-7714-6BB3-3AA5B7A88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5" y="0"/>
            <a:ext cx="2247900" cy="10350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0C02534A-B065-6C3E-B977-10A17FEC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13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59B499E-F8D7-2013-4426-99B9ECAE4687}"/>
              </a:ext>
            </a:extLst>
          </p:cNvPr>
          <p:cNvSpPr txBox="1"/>
          <p:nvPr/>
        </p:nvSpPr>
        <p:spPr>
          <a:xfrm>
            <a:off x="3464664" y="754671"/>
            <a:ext cx="603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Pilotos com maior número de Pódios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xmlns="" id="{29AF0607-5C22-2E13-899D-81C6FD47D4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8935233"/>
              </p:ext>
            </p:extLst>
          </p:nvPr>
        </p:nvGraphicFramePr>
        <p:xfrm>
          <a:off x="2402379" y="1445521"/>
          <a:ext cx="7099069" cy="4399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8D1DADF-A041-93C9-17EC-7C047122E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4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9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C1BE91B9-B384-F48C-43A9-CDDA5D0EB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2" y="0"/>
            <a:ext cx="2247900" cy="10350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4B44D2F6-161F-A7D2-1CA3-8243A662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14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xmlns="" id="{764471D6-4EEF-64DF-1AED-501B256953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0063929"/>
              </p:ext>
            </p:extLst>
          </p:nvPr>
        </p:nvGraphicFramePr>
        <p:xfrm>
          <a:off x="3009207" y="1280160"/>
          <a:ext cx="6475615" cy="4638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29696008-C620-2C61-8E9A-F6B7BD44C2FC}"/>
              </a:ext>
            </a:extLst>
          </p:cNvPr>
          <p:cNvSpPr txBox="1"/>
          <p:nvPr/>
        </p:nvSpPr>
        <p:spPr>
          <a:xfrm>
            <a:off x="3464664" y="754671"/>
            <a:ext cx="647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Pilotos com maior número de vitórias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B38BF8B7-AD3E-FC7A-0AE3-E5A4FEAC3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7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3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610119" y="1838931"/>
            <a:ext cx="70022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Projeto Integrador III</a:t>
            </a:r>
            <a:endParaRPr lang="pt-B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E0E1B11F-04C8-F0DD-74B8-DC9AEAE26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5" y="0"/>
            <a:ext cx="2247900" cy="103505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028432" y="3936831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Augusto</a:t>
            </a:r>
          </a:p>
        </p:txBody>
      </p:sp>
      <p:sp>
        <p:nvSpPr>
          <p:cNvPr id="6" name="Retângulo 5"/>
          <p:cNvSpPr/>
          <p:nvPr/>
        </p:nvSpPr>
        <p:spPr>
          <a:xfrm>
            <a:off x="5626971" y="3936831"/>
            <a:ext cx="968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Cecilia</a:t>
            </a:r>
          </a:p>
        </p:txBody>
      </p:sp>
      <p:sp>
        <p:nvSpPr>
          <p:cNvPr id="8" name="Retângulo 7"/>
          <p:cNvSpPr/>
          <p:nvPr/>
        </p:nvSpPr>
        <p:spPr>
          <a:xfrm>
            <a:off x="8454169" y="3936831"/>
            <a:ext cx="1013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Gabriel</a:t>
            </a:r>
          </a:p>
        </p:txBody>
      </p:sp>
      <p:sp>
        <p:nvSpPr>
          <p:cNvPr id="9" name="Retângulo 8"/>
          <p:cNvSpPr/>
          <p:nvPr/>
        </p:nvSpPr>
        <p:spPr>
          <a:xfrm>
            <a:off x="3029965" y="4918588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Hamilton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626971" y="4918588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Marcelo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8753930" y="4918588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Yudji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9396126D-3302-5D40-CED4-EB2D58D9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5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5000">
              <a:schemeClr val="bg2">
                <a:tint val="90000"/>
                <a:lumMod val="120000"/>
                <a:alpha val="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C1BE91B9-B384-F48C-43A9-CDDA5D0EB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2" y="0"/>
            <a:ext cx="2247900" cy="10350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4B44D2F6-161F-A7D2-1CA3-8243A662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15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29696008-C620-2C61-8E9A-F6B7BD44C2FC}"/>
              </a:ext>
            </a:extLst>
          </p:cNvPr>
          <p:cNvSpPr txBox="1"/>
          <p:nvPr/>
        </p:nvSpPr>
        <p:spPr>
          <a:xfrm>
            <a:off x="1944573" y="1035050"/>
            <a:ext cx="960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Previsão melhor tempo/volta do Hamilton no GP Austrália</a:t>
            </a:r>
          </a:p>
        </p:txBody>
      </p:sp>
      <p:pic>
        <p:nvPicPr>
          <p:cNvPr id="7" name="Imagem 6" descr="Diagrama&#10;&#10;Descrição gerada automaticamente com confiança baixa">
            <a:extLst>
              <a:ext uri="{FF2B5EF4-FFF2-40B4-BE49-F238E27FC236}">
                <a16:creationId xmlns:a16="http://schemas.microsoft.com/office/drawing/2014/main" xmlns="" id="{4C742746-D0BF-898F-7129-9BC53CCBD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53" y="1435581"/>
            <a:ext cx="7636306" cy="525272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alpha val="1000"/>
                  <a:lumMod val="81000"/>
                  <a:lumOff val="19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44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127000">
              <a:schemeClr val="bg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2768143-3DA7-4AA0-0102-D2D64AFBE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8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6000">
              <a:schemeClr val="bg2">
                <a:tint val="90000"/>
                <a:lumMod val="120000"/>
                <a:alpha val="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C1BE91B9-B384-F48C-43A9-CDDA5D0EB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2" y="0"/>
            <a:ext cx="2247900" cy="103505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4B44D2F6-161F-A7D2-1CA3-8243A662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16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29696008-C620-2C61-8E9A-F6B7BD44C2FC}"/>
              </a:ext>
            </a:extLst>
          </p:cNvPr>
          <p:cNvSpPr txBox="1"/>
          <p:nvPr/>
        </p:nvSpPr>
        <p:spPr>
          <a:xfrm>
            <a:off x="2128467" y="912312"/>
            <a:ext cx="8341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Previsão melhor tempo do Hamilton no GP de Monza</a:t>
            </a:r>
          </a:p>
        </p:txBody>
      </p:sp>
      <p:pic>
        <p:nvPicPr>
          <p:cNvPr id="10" name="Imagem 9" descr="Gráfico, Gráfico de linhas&#10;&#10;Descrição gerada automaticamente">
            <a:extLst>
              <a:ext uri="{FF2B5EF4-FFF2-40B4-BE49-F238E27FC236}">
                <a16:creationId xmlns:a16="http://schemas.microsoft.com/office/drawing/2014/main" xmlns="" id="{4CB069B5-7BD2-8B05-C1FF-97E0BCA4B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67" y="1410391"/>
            <a:ext cx="7705344" cy="529742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F90B36FD-A365-3FD5-92A1-111D82B4DB34}"/>
              </a:ext>
            </a:extLst>
          </p:cNvPr>
          <p:cNvSpPr txBox="1"/>
          <p:nvPr/>
        </p:nvSpPr>
        <p:spPr>
          <a:xfrm>
            <a:off x="9677293" y="1452851"/>
            <a:ext cx="26351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Previsão para a Próxima Corrida (Corrida 16): 84.362 segundos Tempo Real da Última Corrida: 84.434 segundos Porcentagem de Erro: 0.09%</a:t>
            </a:r>
            <a:endParaRPr lang="pt-BR" sz="1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428D169-2550-F334-9816-8270794C1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341" y="46867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5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1400">
              <a:schemeClr val="bg1"/>
            </a:gs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E0E1B11F-04C8-F0DD-74B8-DC9AEAE26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5" y="0"/>
            <a:ext cx="2247900" cy="1035050"/>
          </a:xfrm>
          <a:prstGeom prst="rect">
            <a:avLst/>
          </a:prstGeom>
        </p:spPr>
      </p:pic>
      <p:sp>
        <p:nvSpPr>
          <p:cNvPr id="8" name="AutoShape 2" descr="Logotipo completo PostgreSQL PNG transparente - Stick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pic>
        <p:nvPicPr>
          <p:cNvPr id="1026" name="Picture 2" descr="Órfãos há 20 anos - Tribuna do Nor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90" y="2353721"/>
            <a:ext cx="2510352" cy="188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394198" y="1576417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solidFill>
                  <a:prstClr val="black"/>
                </a:solidFill>
              </a:rPr>
              <a:t>“Se você quer ser bem sucedido, precisa ter dedicação total, buscar seu último limite e dar o melhor de si.”</a:t>
            </a:r>
          </a:p>
          <a:p>
            <a:endParaRPr lang="pt-BR" sz="2400" dirty="0">
              <a:solidFill>
                <a:prstClr val="black"/>
              </a:solidFill>
            </a:endParaRPr>
          </a:p>
          <a:p>
            <a:r>
              <a:rPr lang="pt-BR" dirty="0">
                <a:solidFill>
                  <a:prstClr val="black"/>
                </a:solidFill>
              </a:rPr>
              <a:t>Ayrton Senna</a:t>
            </a:r>
          </a:p>
        </p:txBody>
      </p:sp>
      <p:pic>
        <p:nvPicPr>
          <p:cNvPr id="4" name="Ayrton Senna - Tema da vitória_-0hmmX96QvY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1705.2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30222" y="52756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9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645807" y="2232219"/>
            <a:ext cx="36760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Obrigado!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66" y="3411747"/>
            <a:ext cx="3682268" cy="2872169"/>
          </a:xfrm>
          <a:prstGeom prst="rect">
            <a:avLst/>
          </a:prstGeom>
        </p:spPr>
      </p:pic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A392C7EC-4FAE-C7F3-43A7-1D8FB7D32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2" y="0"/>
            <a:ext cx="2247900" cy="103505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E3E74C58-C9C9-DAAE-5E93-2B6BB1CF98A5}"/>
              </a:ext>
            </a:extLst>
          </p:cNvPr>
          <p:cNvSpPr/>
          <p:nvPr/>
        </p:nvSpPr>
        <p:spPr>
          <a:xfrm>
            <a:off x="5574129" y="5524261"/>
            <a:ext cx="64531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 do projeto:</a:t>
            </a:r>
          </a:p>
          <a:p>
            <a:pPr algn="ctr"/>
            <a:endPara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https://github.com/augustopinho/fatec_ipi_projeto_integrador_3/blob/feature/20231007-yudji/ml_final.ipynb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8C8192D-4655-23A5-6B7B-38DE521C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3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201627" y="1181420"/>
            <a:ext cx="342644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Objetivo:</a:t>
            </a:r>
          </a:p>
          <a:p>
            <a:pPr algn="ctr"/>
            <a:endParaRPr lang="pt-BR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E0E1B11F-04C8-F0DD-74B8-DC9AEAE26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5" y="0"/>
            <a:ext cx="2247900" cy="10350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966062" y="2418801"/>
            <a:ext cx="79782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prstClr val="black"/>
                </a:solidFill>
              </a:rPr>
              <a:t>Demonstrar a evolução da maior competição automobilista do mundo, trazer dados estatísticos e curiosidades sobre carros, tempo, pilotos e construtores  ao longo das décadas. 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23845E5-CD78-7E64-2652-14B207B2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6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9379">
              <a:srgbClr val="E6F1F4"/>
            </a:gs>
            <a:gs pos="81400">
              <a:schemeClr val="bg1"/>
            </a:gs>
            <a:gs pos="0">
              <a:schemeClr val="bg2">
                <a:tint val="90000"/>
                <a:lumMod val="12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E0E1B11F-04C8-F0DD-74B8-DC9AEAE26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5" y="0"/>
            <a:ext cx="2247900" cy="1035050"/>
          </a:xfrm>
          <a:prstGeom prst="rect">
            <a:avLst/>
          </a:prstGeom>
        </p:spPr>
      </p:pic>
      <p:sp>
        <p:nvSpPr>
          <p:cNvPr id="8" name="AutoShape 2" descr="Logotipo completo PostgreSQL PNG transparente - Stick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89" y="1227184"/>
            <a:ext cx="1151496" cy="105349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890" y="1161443"/>
            <a:ext cx="1998636" cy="1119237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714420" y="2732798"/>
            <a:ext cx="18966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Bibliotecas: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526" y="1187168"/>
            <a:ext cx="1061853" cy="106778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2714420" y="539460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Ferramentas: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989" y="3335750"/>
            <a:ext cx="1551066" cy="96668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693" y="3444538"/>
            <a:ext cx="2362741" cy="11161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6744" y="3680422"/>
            <a:ext cx="2255310" cy="644374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0762" y="3028464"/>
            <a:ext cx="1303915" cy="130391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1008" y="4752304"/>
            <a:ext cx="2211046" cy="641574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7210" y="4487428"/>
            <a:ext cx="1681053" cy="90645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3667" y="1227184"/>
            <a:ext cx="1798639" cy="1007238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13"/>
          <a:srcRect t="11913" r="3902" b="23285"/>
          <a:stretch/>
        </p:blipFill>
        <p:spPr>
          <a:xfrm>
            <a:off x="9553896" y="1265645"/>
            <a:ext cx="1505260" cy="101503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C9BB95E-107F-21DF-3335-FAEA8709A1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6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3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086953" y="1732381"/>
            <a:ext cx="65710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1– Apresentação do </a:t>
            </a:r>
            <a:r>
              <a:rPr lang="pt-BR" dirty="0" err="1"/>
              <a:t>Dataset</a:t>
            </a:r>
            <a:endParaRPr lang="pt-BR" dirty="0"/>
          </a:p>
          <a:p>
            <a:r>
              <a:rPr lang="pt-BR" dirty="0"/>
              <a:t>2– EAP</a:t>
            </a:r>
          </a:p>
          <a:p>
            <a:r>
              <a:rPr lang="pt-BR" dirty="0"/>
              <a:t>3– Modelo lógico do Data Warehouse</a:t>
            </a:r>
          </a:p>
          <a:p>
            <a:r>
              <a:rPr lang="pt-BR" dirty="0"/>
              <a:t>4– Número de GPs por ano</a:t>
            </a:r>
          </a:p>
          <a:p>
            <a:r>
              <a:rPr lang="pt-BR" dirty="0"/>
              <a:t>5– Países com mais circuitos </a:t>
            </a:r>
          </a:p>
          <a:p>
            <a:r>
              <a:rPr lang="pt-BR" dirty="0"/>
              <a:t>6– Top 10 </a:t>
            </a:r>
            <a:r>
              <a:rPr lang="pt-BR" dirty="0" err="1"/>
              <a:t>Gran</a:t>
            </a:r>
            <a:r>
              <a:rPr lang="pt-BR" dirty="0"/>
              <a:t> Prix </a:t>
            </a:r>
          </a:p>
          <a:p>
            <a:r>
              <a:rPr lang="pt-BR" dirty="0"/>
              <a:t>7– Top 10 voltas mais rápidas </a:t>
            </a:r>
          </a:p>
          <a:p>
            <a:r>
              <a:rPr lang="pt-BR" dirty="0"/>
              <a:t>8– Média de tempo por volta últimos 10 anos </a:t>
            </a:r>
          </a:p>
          <a:p>
            <a:r>
              <a:rPr lang="pt-BR" dirty="0"/>
              <a:t>9– Construtores com mais corridas </a:t>
            </a:r>
          </a:p>
          <a:p>
            <a:r>
              <a:rPr lang="pt-BR" dirty="0"/>
              <a:t>10– Construtores com maior número de pontos </a:t>
            </a:r>
          </a:p>
          <a:p>
            <a:r>
              <a:rPr lang="pt-BR" dirty="0"/>
              <a:t>11– Países com maior número de pilotos</a:t>
            </a:r>
          </a:p>
          <a:p>
            <a:r>
              <a:rPr lang="pt-BR" dirty="0"/>
              <a:t>12– Pilotos com maior número de corridas</a:t>
            </a:r>
          </a:p>
          <a:p>
            <a:r>
              <a:rPr lang="pt-BR" dirty="0"/>
              <a:t>13– Pilotos com maior número de pódios</a:t>
            </a:r>
          </a:p>
          <a:p>
            <a:r>
              <a:rPr lang="pt-BR" dirty="0"/>
              <a:t>14– Pilotos mais vencedores </a:t>
            </a:r>
          </a:p>
          <a:p>
            <a:r>
              <a:rPr lang="pt-BR" dirty="0"/>
              <a:t>15– </a:t>
            </a:r>
            <a:r>
              <a:rPr lang="pt-BR" dirty="0" err="1"/>
              <a:t>Machine</a:t>
            </a:r>
            <a:r>
              <a:rPr lang="pt-BR" dirty="0"/>
              <a:t> Learning – melhor tempo/volta GP Austrália</a:t>
            </a:r>
          </a:p>
          <a:p>
            <a:r>
              <a:rPr lang="pt-BR" dirty="0"/>
              <a:t>16– </a:t>
            </a:r>
            <a:r>
              <a:rPr lang="pt-BR" dirty="0" err="1"/>
              <a:t>Machine</a:t>
            </a:r>
            <a:r>
              <a:rPr lang="pt-BR" dirty="0"/>
              <a:t> Learning – melhor tempo GP Monza</a:t>
            </a:r>
          </a:p>
        </p:txBody>
      </p:sp>
      <p:sp>
        <p:nvSpPr>
          <p:cNvPr id="4" name="Retângulo 3"/>
          <p:cNvSpPr/>
          <p:nvPr/>
        </p:nvSpPr>
        <p:spPr>
          <a:xfrm>
            <a:off x="3086953" y="1155301"/>
            <a:ext cx="12907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Sumário</a:t>
            </a:r>
          </a:p>
        </p:txBody>
      </p:sp>
      <p:pic>
        <p:nvPicPr>
          <p:cNvPr id="2" name="Imagem 1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8E306722-8CEA-3209-1382-4C3039795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4" y="0"/>
            <a:ext cx="2247900" cy="10350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4BC7916-DEE0-6C93-4F47-D990CC5D5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9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8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79011" y="1370745"/>
            <a:ext cx="9537291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O 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refere-se a Fórmula 1, a categoria mais elevada no automobilismo mundial.</a:t>
            </a:r>
          </a:p>
          <a:p>
            <a:endParaRPr lang="pt-B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O conjunto de dados relaciona as informações sobre as corridas de Fórmula 1: pilotos, construtores, qualificação, circuitos, tempos de volta, entre outros, desde o campeonato de 1950 até a última temporada de 2023.</a:t>
            </a:r>
          </a:p>
          <a:p>
            <a:endParaRPr lang="pt-BR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 trabalho foi realizado através de 13 arquivos abaixo relacionados:</a:t>
            </a:r>
          </a:p>
          <a:p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-’</a:t>
            </a:r>
            <a:r>
              <a:rPr lang="pt-BR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tb_circuits</a:t>
            </a:r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 (contém dados sobre os circuitos, como identificadores e localização)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-’ 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tb_constructor_results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 (relaciona com a tabela de construtores, além de pontos e resultado)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-’ 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tb_constructor_standings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’(informa sobre a classificação dos construtores)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-’ 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tb_constructor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’(apresenta dados cadastrais: nacionalidade e nome)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-’ 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tb_driver_standings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’(pontos, vitórias e posições de cada piloto são apresentados)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-’ 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tb_drivers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’(informa dados pessoais dos pilotos: nome, nacionalidade, idade, entre outros)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-’ 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tb_lap_times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’(indica dados sobre cada volta: posição de piloto e tempo)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-‘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tb_pit_stops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’( são as ocorrências de pit: quantidade, em qual volta e duração)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-’ 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tb_Qualifying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’( Posições em cada sessão, além do tempo)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-’ 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tb_races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’( Nome e data do GP, além do tempo da corrida)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-‘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tb_results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’( dados sobre o grid, posição, ordem de chegada e pontos obtidos no GP)</a:t>
            </a:r>
          </a:p>
          <a:p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-’ </a:t>
            </a:r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tb_seasons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 (ano da temporada)</a:t>
            </a:r>
          </a:p>
          <a:p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-’ </a:t>
            </a:r>
            <a:r>
              <a:rPr lang="pt-BR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tb_sprint_results</a:t>
            </a:r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’(informa sobre a sprint </a:t>
            </a:r>
            <a:r>
              <a:rPr lang="pt-BR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race</a:t>
            </a:r>
            <a:r>
              <a:rPr lang="pt-B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grid, resultados e posição)</a:t>
            </a:r>
            <a:endParaRPr lang="pt-B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C4AB051A-88E3-8578-6897-B25E826A1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5" y="0"/>
            <a:ext cx="2247900" cy="1035050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345FF0CB-EC92-B0D5-CA60-9D4825023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EB9A6A5E-D63B-703B-FD4A-C0F48E8E4766}"/>
              </a:ext>
            </a:extLst>
          </p:cNvPr>
          <p:cNvSpPr/>
          <p:nvPr/>
        </p:nvSpPr>
        <p:spPr>
          <a:xfrm>
            <a:off x="4097857" y="772010"/>
            <a:ext cx="4035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Apresentação do </a:t>
            </a:r>
            <a:r>
              <a:rPr lang="pt-BR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  <a:endParaRPr lang="pt-BR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DDCE08D0-125A-702E-8956-C714F597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4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9000">
              <a:schemeClr val="bg1"/>
            </a:gs>
            <a:gs pos="91000">
              <a:schemeClr val="bg2">
                <a:tint val="90000"/>
                <a:lumMod val="120000"/>
              </a:schemeClr>
            </a:gs>
            <a:gs pos="89374">
              <a:srgbClr val="E0EDF1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C4AB051A-88E3-8578-6897-B25E826A1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5" y="0"/>
            <a:ext cx="2247900" cy="1035050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345FF0CB-EC92-B0D5-CA60-9D4825023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1BCBAD2E-61D6-937A-C2A3-BC9E9E22322A}"/>
              </a:ext>
            </a:extLst>
          </p:cNvPr>
          <p:cNvSpPr/>
          <p:nvPr/>
        </p:nvSpPr>
        <p:spPr>
          <a:xfrm>
            <a:off x="5895522" y="517525"/>
            <a:ext cx="80633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EAP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xmlns="" id="{91F50ACF-020B-8AB0-9BF7-D426C49EF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35" y="978933"/>
            <a:ext cx="10173643" cy="52137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381A5A4-6B2E-2B83-456D-5CFCAE94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4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1400">
              <a:schemeClr val="bg1"/>
            </a:gs>
            <a:gs pos="0">
              <a:schemeClr val="bg2">
                <a:tint val="90000"/>
                <a:lumMod val="12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E0E1B11F-04C8-F0DD-74B8-DC9AEAE26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35" y="0"/>
            <a:ext cx="2247900" cy="1035050"/>
          </a:xfrm>
          <a:prstGeom prst="rect">
            <a:avLst/>
          </a:prstGeom>
        </p:spPr>
      </p:pic>
      <p:sp>
        <p:nvSpPr>
          <p:cNvPr id="8" name="AutoShape 2" descr="Logotipo completo PostgreSQL PNG transparente - Stick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432316" y="793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Modelo Lógico do Data </a:t>
            </a:r>
            <a:r>
              <a:rPr lang="pt-BR" sz="2400" b="1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Warehouse</a:t>
            </a:r>
            <a:r>
              <a:rPr lang="pt-BR" sz="24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</a:p>
          <a:p>
            <a:endParaRPr lang="pt-BR" sz="2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26" y="423435"/>
            <a:ext cx="5908027" cy="64207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F42F544-27C6-0B25-BA2E-EE05A5661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xmlns="" id="{6189AD88-36CC-9121-2226-2F741F7FF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4" y="0"/>
            <a:ext cx="2247900" cy="103505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5B27C74-E8B7-4A4A-D08C-A85170D6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BR" dirty="0"/>
              <a:t>4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BDDC3D72-C900-4BF2-9C94-EB799BA434C6}"/>
              </a:ext>
            </a:extLst>
          </p:cNvPr>
          <p:cNvSpPr/>
          <p:nvPr/>
        </p:nvSpPr>
        <p:spPr>
          <a:xfrm>
            <a:off x="4613565" y="517525"/>
            <a:ext cx="562771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Número de GPs por ano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xmlns="" id="{7CA3F324-0EF3-95AF-FD89-30375A0736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200597"/>
              </p:ext>
            </p:extLst>
          </p:nvPr>
        </p:nvGraphicFramePr>
        <p:xfrm>
          <a:off x="1311579" y="1512570"/>
          <a:ext cx="10713273" cy="5169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34731A27-7D3A-0AE5-CA7F-4C4C7022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526" y="68668"/>
            <a:ext cx="1733668" cy="8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1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1719</TotalTime>
  <Words>584</Words>
  <Application>Microsoft Office PowerPoint</Application>
  <PresentationFormat>Widescreen</PresentationFormat>
  <Paragraphs>96</Paragraphs>
  <Slides>23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Cacho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61</cp:revision>
  <dcterms:created xsi:type="dcterms:W3CDTF">2023-11-07T08:11:51Z</dcterms:created>
  <dcterms:modified xsi:type="dcterms:W3CDTF">2023-11-28T14:25:05Z</dcterms:modified>
</cp:coreProperties>
</file>